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B6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20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69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89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24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9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30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8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3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7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6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01E94-4249-4650-A856-8F777E867B2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E7883-BDC7-4CED-AF93-485FC448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65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zhzh.info/news" TargetMode="External"/><Relationship Id="rId3" Type="http://schemas.openxmlformats.org/officeDocument/2006/relationships/hyperlink" Target="http://www.skolkovo.ru/public/media/" TargetMode="External"/><Relationship Id="rId7" Type="http://schemas.openxmlformats.org/officeDocument/2006/relationships/hyperlink" Target="http://www.calend.ru/holidays" TargetMode="External"/><Relationship Id="rId2" Type="http://schemas.openxmlformats.org/officeDocument/2006/relationships/hyperlink" Target="http://pruffi.ru/news/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ubcio.ru/" TargetMode="External"/><Relationship Id="rId5" Type="http://schemas.openxmlformats.org/officeDocument/2006/relationships/hyperlink" Target="http://ru.wikipedia.org/wiki" TargetMode="External"/><Relationship Id="rId4" Type="http://schemas.openxmlformats.org/officeDocument/2006/relationships/hyperlink" Target="http://www.edunews.ru/" TargetMode="External"/><Relationship Id="rId9" Type="http://schemas.openxmlformats.org/officeDocument/2006/relationships/hyperlink" Target="http://www.coderussia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/>
          </p:cNvSpPr>
          <p:nvPr/>
        </p:nvSpPr>
        <p:spPr>
          <a:xfrm>
            <a:off x="539552" y="980728"/>
            <a:ext cx="733298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GCooperCyr" pitchFamily="34" charset="0"/>
              </a:rPr>
              <a:t>или 4 декабря </a:t>
            </a:r>
          </a:p>
          <a:p>
            <a:pPr algn="ctr"/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GCooperCyr" pitchFamily="34" charset="0"/>
              </a:rPr>
              <a:t>в России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GCooperCyr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t="4121" r="2333" b="3667"/>
          <a:stretch/>
        </p:blipFill>
        <p:spPr bwMode="auto">
          <a:xfrm>
            <a:off x="1254093" y="116632"/>
            <a:ext cx="6768000" cy="659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75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15072" y="188639"/>
            <a:ext cx="8785160" cy="6433381"/>
            <a:chOff x="215072" y="188639"/>
            <a:chExt cx="8785160" cy="643338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499992" y="994844"/>
              <a:ext cx="4320480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Появился </a:t>
              </a:r>
              <a:r>
                <a:rPr lang="ru-RU" b="1" dirty="0"/>
                <a:t>он за счет слияния двух слов: «</a:t>
              </a:r>
              <a:r>
                <a:rPr lang="ru-RU" sz="2400" b="1" dirty="0"/>
                <a:t>информация</a:t>
              </a:r>
              <a:r>
                <a:rPr lang="ru-RU" b="1" dirty="0"/>
                <a:t>» и «</a:t>
              </a:r>
              <a:r>
                <a:rPr lang="ru-RU" sz="2400" b="1" dirty="0"/>
                <a:t>автоматика</a:t>
              </a:r>
              <a:r>
                <a:rPr lang="ru-RU" b="1" dirty="0"/>
                <a:t>», </a:t>
              </a:r>
              <a:endParaRPr lang="ru-RU" b="1" dirty="0" smtClean="0"/>
            </a:p>
            <a:p>
              <a:r>
                <a:rPr lang="ru-RU" b="1" dirty="0" smtClean="0"/>
                <a:t>а </a:t>
              </a:r>
              <a:r>
                <a:rPr lang="ru-RU" b="1" dirty="0"/>
                <a:t>главным техническим средством обработки информации является </a:t>
              </a:r>
              <a:r>
                <a:rPr lang="ru-RU" sz="2400" b="1" dirty="0">
                  <a:latin typeface="AGCooperCyr" pitchFamily="34" charset="0"/>
                </a:rPr>
                <a:t>компьютер.</a:t>
              </a:r>
              <a:r>
                <a:rPr lang="ru-RU" b="1" dirty="0"/>
                <a:t> </a:t>
              </a:r>
            </a:p>
          </p:txBody>
        </p:sp>
        <p:pic>
          <p:nvPicPr>
            <p:cNvPr id="2050" name="Picture 2" descr="Profil: KOZ - spin.d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7" r="8194"/>
            <a:stretch/>
          </p:blipFill>
          <p:spPr bwMode="auto">
            <a:xfrm>
              <a:off x="224262" y="188639"/>
              <a:ext cx="3996000" cy="3089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15072" y="3499591"/>
              <a:ext cx="3888432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Термин «информатика» впервые был введен немцем </a:t>
              </a:r>
              <a:r>
                <a:rPr lang="ru-RU" sz="2400" b="1" dirty="0" smtClean="0">
                  <a:latin typeface="AGCooperCyr" pitchFamily="34" charset="0"/>
                </a:rPr>
                <a:t>Карлом </a:t>
              </a:r>
              <a:r>
                <a:rPr lang="ru-RU" sz="2400" b="1" dirty="0" err="1" smtClean="0">
                  <a:latin typeface="AGCooperCyr" pitchFamily="34" charset="0"/>
                </a:rPr>
                <a:t>Штейнбухом</a:t>
              </a:r>
              <a:r>
                <a:rPr lang="ru-RU" sz="2400" b="1" dirty="0" smtClean="0">
                  <a:latin typeface="AGCooperCyr" pitchFamily="34" charset="0"/>
                </a:rPr>
                <a:t> </a:t>
              </a:r>
              <a:r>
                <a:rPr lang="ru-RU" b="1" dirty="0" smtClean="0"/>
                <a:t>в 1957 году для обозначения технической области, которая занималась автоматизированной обработкой информации при помощи электронных вычислительных машин. </a:t>
              </a:r>
              <a:endParaRPr lang="ru-RU" dirty="0"/>
            </a:p>
          </p:txBody>
        </p:sp>
        <p:pic>
          <p:nvPicPr>
            <p:cNvPr id="2052" name="Picture 4" descr="Best Desktop Gaming Puters - JoBSPapa.co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232" y="3499591"/>
              <a:ext cx="4680000" cy="3122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221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65667" y="188640"/>
            <a:ext cx="8734493" cy="6626839"/>
            <a:chOff x="265667" y="188640"/>
            <a:chExt cx="8734493" cy="6626839"/>
          </a:xfrm>
        </p:grpSpPr>
        <p:pic>
          <p:nvPicPr>
            <p:cNvPr id="2" name="Рисунок 1" descr="&amp;Gcy;&amp;iecy;&amp;rcy;&amp;mcy;&amp;acy;&amp;ncy;&amp;ocy;&amp;mcy; &amp;KHcy;&amp;ocy;&amp;lcy;&amp;lcy;&amp;iecy;&amp;rcy;&amp;icy;&amp;tcy;&amp;ocy;&amp;mcy; &amp;icy;&amp;zcy;&amp;ocy;&amp;bcy;&amp;rcy;&amp;iecy;&amp;tcy;&amp;iecy;&amp;ncy;&amp;acy; &amp;pcy;&amp;iecy;&amp;rcy;&amp;vcy;&amp;acy;&amp;yacy; &amp;ecy;&amp;lcy;&amp;iecy;&amp;kcy;&amp;tcy;&amp;rcy;&amp;icy;&amp;chcy;&amp;iecy;&amp;scy;&amp;kcy;&amp;acy;&amp;yacy; &amp;vcy;&amp;ycy;&amp;chcy;&amp;icy;&amp;scy;&amp;lcy;&amp;icy;&amp;tcy;&amp;iecy;&amp;lcy;&amp;softcy;&amp;ncy;&amp;acy;&amp;yacy; &amp;mcy;&amp;acy;&amp;shcy;&amp;icy;&amp;ncy;&amp;acy;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67" y="2133112"/>
              <a:ext cx="2722157" cy="230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4" name="Picture 2" descr="&amp;Pcy;&amp;iecy;&amp;rcy;&amp;vcy;&amp;ycy;&amp;iecy; &amp;Ecy;&amp;Vcy;&amp;Mcy;. &amp;Ocy; &amp;tcy;&amp;ocy;&amp;mcy;, &amp;kcy;&amp;acy;&amp;kcy; &amp;vcy;&amp;scy;&amp;iecy; &amp;ncy;&amp;acy;&amp;chcy;&amp;icy;&amp;ncy;&amp;acy;&amp;lcy;&amp;ocy;&amp;scy;&amp;softcy; &amp;icy; &amp;kcy; &amp;chcy;&amp;iecy;&amp;mcy;&amp;ucy; &amp;pcy;&amp;rcy;&amp;icy;&amp;shcy;&amp;lcy;&amp;icy; PCDAY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88640"/>
              <a:ext cx="2988000" cy="298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95536" y="373842"/>
              <a:ext cx="51845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126 лет назад 29 февраля 1888 </a:t>
              </a:r>
              <a:endParaRPr lang="ru-RU" dirty="0" smtClean="0"/>
            </a:p>
            <a:p>
              <a:r>
                <a:rPr lang="ru-RU" sz="2400" dirty="0" smtClean="0">
                  <a:latin typeface="AGCooperCyr" pitchFamily="34" charset="0"/>
                </a:rPr>
                <a:t>Германом </a:t>
              </a:r>
              <a:r>
                <a:rPr lang="ru-RU" sz="2400" dirty="0">
                  <a:latin typeface="AGCooperCyr" pitchFamily="34" charset="0"/>
                </a:rPr>
                <a:t>Холлеритом </a:t>
              </a:r>
              <a:r>
                <a:rPr lang="ru-RU" dirty="0"/>
                <a:t>изобретена первая электрическая вычислительная </a:t>
              </a:r>
              <a:r>
                <a:rPr lang="ru-RU" dirty="0" smtClean="0"/>
                <a:t>машина – </a:t>
              </a:r>
              <a:r>
                <a:rPr lang="ru-RU" sz="2400" b="1" dirty="0"/>
                <a:t>табулятор</a:t>
              </a:r>
            </a:p>
          </p:txBody>
        </p:sp>
        <p:pic>
          <p:nvPicPr>
            <p:cNvPr id="3076" name="Picture 4" descr="&amp;Lcy;&amp;iecy;&amp;kcy;&amp;tscy;&amp;icy;&amp;yacy; &amp;ocy; &amp;dcy;&amp;icy;&amp;ncy;&amp;ocy;&amp;zcy;&amp;acy;&amp;vcy;&amp;rcy;&amp;acy;&amp;khcy;- &amp;SHcy;&amp;ucy;&amp;tcy;&amp;ocy;&amp;chcy;&amp;ncy;&amp;ycy;&amp;iecy; &amp;scy;&amp;tcy;&amp;icy;&amp;khcy;&amp;icy;- &amp;kcy;&amp;acy;&amp;ncy;&amp;tcy;&amp;rcy;&amp;icy; &amp;bcy;&amp;ocy;&amp;jcy;- &amp;Pcy;&amp;Ocy;&amp;Zcy;&amp;Dcy;&amp;Rcy;&amp;Acy;&amp;Vcy;&amp;Lcy;&amp;IEcy;&amp;Ncy;&amp;Icy;&amp;YAcy;-&amp;Scy;&amp;Tcy;&amp;Icy;&amp;KHcy;&amp;Icy;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136" y="3599151"/>
              <a:ext cx="4248000" cy="1819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3059832" y="1844824"/>
              <a:ext cx="295232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В основе </a:t>
              </a:r>
              <a:r>
                <a:rPr lang="ru-RU" dirty="0" smtClean="0"/>
                <a:t>табулятора </a:t>
              </a:r>
              <a:r>
                <a:rPr lang="ru-RU" dirty="0"/>
                <a:t>Холлерит использовал принципы идеи аналитической машины Бэббиджа с </a:t>
              </a:r>
              <a:r>
                <a:rPr lang="ru-RU" b="1" dirty="0"/>
                <a:t>перфокартами</a:t>
              </a:r>
              <a:r>
                <a:rPr lang="ru-RU" dirty="0"/>
                <a:t>. 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5536" y="5615150"/>
              <a:ext cx="849694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Холлерит организовал фирму по производству табуляторов. В настоящее время эта фирма, претерпев несколько изменений и переименований, является крупнейшей в мире промышленной фирмой и носит известное всем пользователям компьютеров название </a:t>
              </a:r>
              <a:r>
                <a:rPr lang="ru-RU" b="1" dirty="0" err="1"/>
                <a:t>International</a:t>
              </a:r>
              <a:r>
                <a:rPr lang="ru-RU" b="1" dirty="0"/>
                <a:t> </a:t>
              </a:r>
              <a:r>
                <a:rPr lang="ru-RU" b="1" dirty="0" err="1"/>
                <a:t>Business</a:t>
              </a:r>
              <a:r>
                <a:rPr lang="ru-RU" b="1" dirty="0"/>
                <a:t> </a:t>
              </a:r>
              <a:r>
                <a:rPr lang="ru-RU" b="1" dirty="0" err="1"/>
                <a:t>Machines</a:t>
              </a:r>
              <a:r>
                <a:rPr lang="ru-RU" b="1" dirty="0"/>
                <a:t> </a:t>
              </a:r>
              <a:r>
                <a:rPr lang="ru-RU" b="1" dirty="0" err="1"/>
                <a:t>Corporation</a:t>
              </a:r>
              <a:r>
                <a:rPr lang="ru-RU" b="1" dirty="0"/>
                <a:t> или IBM.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78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79512" y="9531"/>
            <a:ext cx="8640960" cy="6816198"/>
            <a:chOff x="179512" y="9531"/>
            <a:chExt cx="8640960" cy="681619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9512" y="9531"/>
              <a:ext cx="864096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В</a:t>
              </a:r>
              <a:r>
                <a:rPr lang="ru-RU" sz="2400" b="1" dirty="0"/>
                <a:t> России </a:t>
              </a:r>
              <a:r>
                <a:rPr lang="ru-RU" dirty="0"/>
                <a:t>дата 4 декабря для празднования </a:t>
              </a:r>
              <a:r>
                <a:rPr lang="ru-RU" b="1" dirty="0"/>
                <a:t>Дня информатики </a:t>
              </a:r>
              <a:r>
                <a:rPr lang="ru-RU" dirty="0"/>
                <a:t>выбрана неслучайно. В этот день в 1948 году Государственный комитет Совета министров СССР по внедрению передовой техники в народное хозяйство зарегистрировал за номером 10475 изобретение </a:t>
              </a:r>
              <a:r>
                <a:rPr lang="ru-RU" sz="2000" b="1" dirty="0"/>
                <a:t>И.С. Брука </a:t>
              </a:r>
              <a:r>
                <a:rPr lang="ru-RU" dirty="0"/>
                <a:t>и </a:t>
              </a:r>
              <a:r>
                <a:rPr lang="ru-RU" sz="2000" b="1" dirty="0"/>
                <a:t>Б.И. </a:t>
              </a:r>
              <a:r>
                <a:rPr lang="ru-RU" sz="2000" b="1" dirty="0" err="1" smtClean="0"/>
                <a:t>Рамеева</a:t>
              </a:r>
              <a:r>
                <a:rPr lang="ru-RU" sz="2000" b="1" dirty="0" smtClean="0"/>
                <a:t> - </a:t>
              </a:r>
              <a:endParaRPr lang="ru-RU" sz="2000" b="1" dirty="0"/>
            </a:p>
          </p:txBody>
        </p:sp>
        <p:pic>
          <p:nvPicPr>
            <p:cNvPr id="4" name="Рисунок 3" descr="&amp;Icy;&amp;scy;&amp;tcy;&amp;ocy;&amp;rcy;&amp;icy;&amp;yacy; &amp;scy;&amp;ocy;&amp;zcy;&amp;dcy;&amp;acy;&amp;ncy;&amp;icy;&amp;yacy; &amp;pcy;&amp;iecy;&amp;rcy;&amp;vcy;&amp;ycy;&amp;khcy; &amp;ocy;&amp;tcy;&amp;iecy;&amp;chcy;&amp;iecy;&amp;scy;&amp;tcy;&amp;vcy;&amp;iecy;&amp;ncy;&amp;ncy;&amp;ycy;&amp;khcy; &amp;Ecy;&amp;Vcy;&amp;Mcy;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72" y="1362856"/>
              <a:ext cx="5112000" cy="23661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043608" y="3789040"/>
              <a:ext cx="6120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 цифровую электронную вычислительную машину</a:t>
              </a:r>
              <a:endParaRPr lang="ru-RU" sz="2000" b="1" dirty="0"/>
            </a:p>
          </p:txBody>
        </p:sp>
        <p:pic>
          <p:nvPicPr>
            <p:cNvPr id="6" name="Рисунок 5" descr="&amp;Scy;&amp;tcy;&amp;ucy;&amp;dcy;&amp;iecy;&amp;ncy;&amp;tcy;&amp;ycy; &amp;Pcy;&amp;scy;&amp;kcy;&amp;ocy;&amp;vcy;&amp;scy;&amp;kcy;&amp;ocy;&amp;gcy;&amp;ocy; &amp;pcy;&amp;ocy;&amp;lcy;&amp;icy;&amp;tcy;&amp;iecy;&amp;khcy;&amp;acy; &amp;ocy;&amp;tcy;&amp;mcy;&amp;iecy;&amp;chcy;&amp;acy;&amp;yucy;&amp;tcy; &amp;dcy;&amp;iecy;&amp;ncy;&amp;softcy; &amp;rcy;&amp;ocy;&amp;zhcy;&amp;dcy;&amp;iecy;&amp;ncy;&amp;icy;&amp;yacy; &amp;rcy;&amp;ocy;&amp;scy;&amp;scy;&amp;icy;&amp;jcy;&amp;scy;&amp;kcy;&amp;ocy;&amp;jcy; &amp;icy;&amp;ncy;&amp;fcy;&amp;ocy;&amp;rcy;&amp;mcy;&amp;acy;&amp;tcy;&amp;icy;&amp;kcy;&amp;icy; - &amp;Ocy;&amp;bcy;&amp;shchcy;&amp;iecy;&amp;scy;&amp;tcy;&amp;vcy;&amp;ocy; - &amp;gcy;. &amp;Pcy;&amp;scy;&amp;kcy;&amp;ocy;&amp;vcy;, &amp;Pcy;&amp;scy;&amp;kcy;&amp;ocy;&amp;vcy;&amp;scy;&amp;kcy;&amp;icy;&amp;iecy; &amp;ncy;&amp;ocy;&amp;vcy;&amp;ocy;&amp;scy;&amp;tcy;&amp;icy;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71" b="9821"/>
            <a:stretch/>
          </p:blipFill>
          <p:spPr bwMode="auto">
            <a:xfrm>
              <a:off x="1619672" y="4280050"/>
              <a:ext cx="4824000" cy="25456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6301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873" y="639158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 настоящее время развитие информационно-вычислительных средств в России и по всему миру идет быстрыми темпами. </a:t>
            </a:r>
            <a:endParaRPr lang="ru-RU" sz="2800" b="1" dirty="0" smtClean="0"/>
          </a:p>
          <a:p>
            <a:r>
              <a:rPr lang="ru-RU" sz="2800" b="1" dirty="0" smtClean="0"/>
              <a:t>Поэтому </a:t>
            </a:r>
            <a:r>
              <a:rPr lang="ru-RU" sz="2800" b="1" dirty="0"/>
              <a:t>информационные технологии находят большое применение в очень многих областях жизни: образовании, медицине, науке, промышленности, управлении, торговле</a:t>
            </a:r>
            <a:r>
              <a:rPr lang="ru-RU" sz="2800" b="1" dirty="0" smtClean="0"/>
              <a:t>, </a:t>
            </a:r>
            <a:r>
              <a:rPr lang="ru-RU" sz="2800" b="1" dirty="0"/>
              <a:t>быту и т.д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</a:t>
            </a:r>
            <a:r>
              <a:rPr lang="ru-RU" sz="2800" b="1" dirty="0"/>
              <a:t>А информатика, представляющая собой и науку, и область прикладных исследований, и учебную дисциплину, играет огромную роль в развитии всего общества. 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5559" y="182145"/>
            <a:ext cx="8931604" cy="6175857"/>
            <a:chOff x="163528" y="332656"/>
            <a:chExt cx="8931604" cy="6175857"/>
          </a:xfrm>
        </p:grpSpPr>
        <p:pic>
          <p:nvPicPr>
            <p:cNvPr id="5" name="Picture 2" descr="http://www.interwrite.ru/about/news/555346930044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35" t="10441" r="9020" b="24095"/>
            <a:stretch/>
          </p:blipFill>
          <p:spPr bwMode="auto">
            <a:xfrm>
              <a:off x="163528" y="3789040"/>
              <a:ext cx="4212000" cy="2719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&amp;Icy;&amp;ncy;&amp;fcy;&amp;ocy;&amp;rcy;&amp;mcy;&amp;acy;&amp;tscy;&amp;icy;&amp;ocy;&amp;ncy;&amp;ncy;&amp;ycy;&amp;iecy; &amp;tscy;&amp;iecy;&amp;ncy;&amp;tcy;&amp;rcy;&amp;ycy;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132" y="332656"/>
              <a:ext cx="4320000" cy="2867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&amp;Kcy;&amp;acy;&amp;kcy; &amp;pcy;&amp;ocy;&amp;lcy;&amp;ucy;&amp;chcy;&amp;icy;&amp;tcy;&amp;softcy; &amp;fcy;&amp;icy;&amp;ncy;&amp;acy;&amp;ncy;&amp;scy;&amp;ocy;&amp;vcy;&amp;ucy;&amp;yucy; &amp;pcy;&amp;ocy;&amp;dcy;&amp;dcy;&amp;iecy;&amp;rcy;&amp;zhcy;&amp;kcy;&amp;ucy; &amp;icy; &amp;mcy;&amp;ucy;&amp;ncy;&amp;icy;&amp;tscy;&amp;icy;&amp;pcy;&amp;acy;&amp;lcy;&amp;softcy;&amp;ncy;&amp;ycy;&amp;jcy; &amp;zcy;&amp;acy;&amp;kcy;&amp;acy;&amp;zcy;?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89558"/>
              <a:ext cx="4248000" cy="2834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&amp;Pcy;&amp;rcy;&amp;ocy;&amp;icy;&amp;zcy;&amp;vcy;&amp;ocy;&amp;dcy;&amp;scy;&amp;tcy;&amp;vcy;&amp;ocy; &amp;pcy;&amp;icy;&amp;tcy;&amp;softcy;&amp;iecy;&amp;vcy;&amp;ocy;&amp;jcy; &amp;vcy;&amp;ocy;&amp;dcy;&amp;ycy; &quot;&amp;Rcy;&amp;ocy;&amp;dcy;&amp;ncy;&amp;icy;&amp;kcy; &amp;Pcy;&amp;rcy;&amp;icy;&amp;kcy;&amp;acy;&amp;mcy;&amp;softcy;&amp;yacy;&quot;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132" y="3645024"/>
              <a:ext cx="4032000" cy="26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0087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08520" y="110716"/>
            <a:ext cx="9073008" cy="7140416"/>
            <a:chOff x="-108520" y="110716"/>
            <a:chExt cx="9073008" cy="714041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539552" y="110716"/>
              <a:ext cx="8424936" cy="714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b="1" dirty="0" smtClean="0">
                <a:solidFill>
                  <a:schemeClr val="accent1">
                    <a:lumMod val="75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</a:rPr>
                <a:t>День Интернета -</a:t>
              </a:r>
              <a:r>
                <a:rPr lang="ru-RU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ru-RU" sz="1600" dirty="0" smtClean="0"/>
                <a:t>в России «прижилась» дата 30 сентября</a:t>
              </a:r>
              <a:r>
                <a:rPr lang="ru-RU" dirty="0" smtClean="0"/>
                <a:t>. </a:t>
              </a:r>
            </a:p>
            <a:p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</a:rPr>
                <a:t>Всемирный день безопасного Интернета</a:t>
              </a:r>
              <a:r>
                <a:rPr lang="ru-RU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ru-RU" dirty="0" smtClean="0"/>
                <a:t> </a:t>
              </a:r>
              <a:r>
                <a:rPr lang="ru-RU" sz="1600" dirty="0" smtClean="0"/>
                <a:t>— праздник, отмечаемый в первый вторник февраля.  Идея празднования принадлежит Еврокомиссии</a:t>
              </a:r>
            </a:p>
            <a:p>
              <a:r>
                <a:rPr lang="ru-RU" b="1" dirty="0" smtClean="0">
                  <a:solidFill>
                    <a:schemeClr val="tx2"/>
                  </a:solidFill>
                </a:rPr>
                <a:t>День компьютерщика </a:t>
              </a:r>
              <a:r>
                <a:rPr lang="ru-RU" sz="1600" dirty="0" smtClean="0">
                  <a:effectLst/>
                </a:rPr>
                <a:t>14 февраля — неофициальный, но широко отмечаемый в профессиональном мире. 14 февраля 1946 года всем заинтересованным был продемонстрирован первый реально работающий электронный компьютер ENIAC </a:t>
              </a:r>
            </a:p>
            <a:p>
              <a:r>
                <a:rPr lang="ru-RU" b="1" dirty="0" smtClean="0">
                  <a:solidFill>
                    <a:schemeClr val="tx2"/>
                  </a:solidFill>
                </a:rPr>
                <a:t>День программиста</a:t>
              </a:r>
              <a:r>
                <a:rPr lang="ru-RU" dirty="0" smtClean="0"/>
                <a:t> </a:t>
              </a:r>
              <a:r>
                <a:rPr lang="ru-RU" sz="1600" dirty="0" smtClean="0"/>
                <a:t>— профессиональный праздник, отмечаемый в 256-й день года</a:t>
              </a:r>
            </a:p>
            <a:p>
              <a:r>
                <a:rPr lang="ru-RU" b="1" dirty="0" smtClean="0">
                  <a:solidFill>
                    <a:schemeClr val="tx2"/>
                  </a:solidFill>
                </a:rPr>
                <a:t>День выключения </a:t>
              </a:r>
              <a:r>
                <a:rPr lang="ru-RU" dirty="0" smtClean="0"/>
                <a:t>24 марта отключают как можно больше компьютеров по всему миру, </a:t>
              </a:r>
              <a:r>
                <a:rPr lang="ru-RU" sz="1600" dirty="0" smtClean="0"/>
                <a:t>чтобы узнать, сколько людей может продержаться в течение суток без компьютера, и что может произойти в результате такого </a:t>
              </a:r>
              <a:r>
                <a:rPr lang="ru-RU" sz="1600" dirty="0" err="1" smtClean="0"/>
                <a:t>флешмоба</a:t>
              </a:r>
              <a:endParaRPr lang="ru-RU" sz="1600" dirty="0" smtClean="0"/>
            </a:p>
            <a:p>
              <a:r>
                <a:rPr lang="ru-RU" sz="1600" b="1" dirty="0" smtClean="0">
                  <a:solidFill>
                    <a:schemeClr val="tx2"/>
                  </a:solidFill>
                </a:rPr>
                <a:t>День системного администратора</a:t>
              </a:r>
              <a:r>
                <a:rPr lang="ru-RU" sz="1600" dirty="0" smtClean="0">
                  <a:solidFill>
                    <a:schemeClr val="tx2"/>
                  </a:solidFill>
                </a:rPr>
                <a:t> (</a:t>
              </a:r>
              <a:r>
                <a:rPr lang="ru-RU" sz="1600" b="1" dirty="0" smtClean="0">
                  <a:solidFill>
                    <a:schemeClr val="tx2"/>
                  </a:solidFill>
                </a:rPr>
                <a:t>День сисадмина</a:t>
              </a:r>
              <a:r>
                <a:rPr lang="ru-RU" sz="1600" dirty="0" smtClean="0">
                  <a:solidFill>
                    <a:schemeClr val="tx2"/>
                  </a:solidFill>
                </a:rPr>
                <a:t>)</a:t>
              </a:r>
              <a:r>
                <a:rPr lang="ru-RU" sz="1600" dirty="0" smtClean="0"/>
                <a:t> —отмечается в последнюю пятницу июля с целью выражения признательности системному администратору</a:t>
              </a:r>
            </a:p>
            <a:p>
              <a:r>
                <a:rPr lang="ru-RU" sz="1600" b="1" dirty="0" smtClean="0">
                  <a:solidFill>
                    <a:schemeClr val="tx2"/>
                  </a:solidFill>
                </a:rPr>
                <a:t>День </a:t>
              </a:r>
              <a:r>
                <a:rPr lang="ru-RU" sz="1600" b="1" dirty="0" err="1" smtClean="0">
                  <a:solidFill>
                    <a:schemeClr val="tx2"/>
                  </a:solidFill>
                </a:rPr>
                <a:t>тестировщика</a:t>
              </a:r>
              <a:r>
                <a:rPr lang="ru-RU" sz="1600" dirty="0" smtClean="0">
                  <a:solidFill>
                    <a:schemeClr val="tx2"/>
                  </a:solidFill>
                </a:rPr>
                <a:t> </a:t>
              </a:r>
              <a:r>
                <a:rPr lang="ru-RU" sz="1600" dirty="0" smtClean="0"/>
                <a:t>— профессиональный день </a:t>
              </a:r>
              <a:r>
                <a:rPr lang="ru-RU" sz="1600" dirty="0" err="1" smtClean="0"/>
                <a:t>тестировщика</a:t>
              </a:r>
              <a:r>
                <a:rPr lang="ru-RU" sz="1600" dirty="0" smtClean="0"/>
                <a:t> , отмечаемый 9 сентября</a:t>
              </a:r>
            </a:p>
            <a:p>
              <a:r>
                <a:rPr lang="ru-RU" sz="1600" b="1" dirty="0" smtClean="0">
                  <a:solidFill>
                    <a:schemeClr val="tx2"/>
                  </a:solidFill>
                  <a:effectLst/>
                </a:rPr>
                <a:t>Всемирный день без Интернета - </a:t>
              </a:r>
              <a:r>
                <a:rPr lang="ru-RU" sz="1600" dirty="0" smtClean="0">
                  <a:effectLst/>
                </a:rPr>
                <a:t>27 января активные интернет - пользователи во всем мире пытаются отвлечь себя от Всемирной сети и заняться чем - </a:t>
              </a:r>
              <a:r>
                <a:rPr lang="ru-RU" sz="1600" dirty="0" err="1" smtClean="0">
                  <a:effectLst/>
                </a:rPr>
                <a:t>нибудь</a:t>
              </a:r>
              <a:r>
                <a:rPr lang="ru-RU" sz="1600" dirty="0" smtClean="0">
                  <a:effectLst/>
                </a:rPr>
                <a:t> другим</a:t>
              </a:r>
              <a:endParaRPr lang="ru-RU" sz="1600" dirty="0" smtClean="0">
                <a:solidFill>
                  <a:schemeClr val="tx2"/>
                </a:solidFill>
              </a:endParaRPr>
            </a:p>
            <a:p>
              <a:r>
                <a:rPr lang="ru-RU" b="1" dirty="0" smtClean="0">
                  <a:solidFill>
                    <a:schemeClr val="tx2"/>
                  </a:solidFill>
                </a:rPr>
                <a:t>Международный день защиты информации - </a:t>
              </a:r>
              <a:r>
                <a:rPr lang="ru-RU" sz="1600" dirty="0" smtClean="0">
                  <a:effectLst/>
                </a:rPr>
                <a:t>30 ноября. Напоминание пользователям о необходимости защиты их компьютеров и хранимой в них информации.</a:t>
              </a:r>
            </a:p>
            <a:p>
              <a:r>
                <a:rPr lang="ru-RU" b="1" dirty="0" smtClean="0">
                  <a:solidFill>
                    <a:schemeClr val="tx2"/>
                  </a:solidFill>
                  <a:effectLst/>
                </a:rPr>
                <a:t>Всемирный день информации </a:t>
              </a:r>
              <a:r>
                <a:rPr lang="ru-RU" dirty="0" smtClean="0">
                  <a:effectLst/>
                </a:rPr>
                <a:t>- </a:t>
              </a:r>
              <a:r>
                <a:rPr lang="ru-RU" sz="1600" dirty="0" smtClean="0">
                  <a:effectLst/>
                </a:rPr>
                <a:t>26 ноября. </a:t>
              </a:r>
            </a:p>
            <a:p>
              <a:r>
                <a:rPr lang="ru-RU" sz="1600" i="1" dirty="0" smtClean="0"/>
                <a:t>«Кто владеет информацией — тот владеет миром»</a:t>
              </a:r>
              <a:r>
                <a:rPr lang="ru-RU" sz="1600" dirty="0" smtClean="0"/>
                <a:t>. </a:t>
              </a:r>
            </a:p>
            <a:p>
              <a:r>
                <a:rPr lang="ru-RU" sz="1600" dirty="0" smtClean="0"/>
                <a:t>«</a:t>
              </a:r>
              <a:r>
                <a:rPr lang="ru-RU" sz="1600" i="1" dirty="0" smtClean="0">
                  <a:effectLst/>
                </a:rPr>
                <a:t>Информации не может быть много, но информация может быть избыточной»</a:t>
              </a:r>
            </a:p>
            <a:p>
              <a:r>
                <a:rPr lang="ru-RU" sz="1600" dirty="0" smtClean="0">
                  <a:effectLst/>
                </a:rPr>
                <a:t/>
              </a:r>
              <a:br>
                <a:rPr lang="ru-RU" sz="1600" dirty="0" smtClean="0">
                  <a:effectLst/>
                </a:rPr>
              </a:br>
              <a:endParaRPr lang="ru-RU" sz="1600" dirty="0" smtClean="0">
                <a:effectLst/>
              </a:endParaRPr>
            </a:p>
            <a:p>
              <a:r>
                <a:rPr lang="ru-RU" dirty="0" smtClean="0">
                  <a:effectLst/>
                </a:rPr>
                <a:t/>
              </a:r>
              <a:br>
                <a:rPr lang="ru-RU" dirty="0" smtClean="0">
                  <a:effectLst/>
                </a:rPr>
              </a:br>
              <a:r>
                <a:rPr lang="ru-RU" dirty="0" smtClean="0">
                  <a:effectLst/>
                </a:rPr>
                <a:t/>
              </a:r>
              <a:br>
                <a:rPr lang="ru-RU" dirty="0" smtClean="0">
                  <a:effectLst/>
                </a:rPr>
              </a:br>
              <a:endParaRPr lang="ru-RU" b="1" dirty="0" smtClean="0">
                <a:solidFill>
                  <a:schemeClr val="tx2"/>
                </a:solidFill>
              </a:endParaRPr>
            </a:p>
            <a:p>
              <a:endParaRPr lang="ru-RU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-108520" y="127164"/>
              <a:ext cx="756000" cy="6663549"/>
            </a:xfrm>
            <a:prstGeom prst="rect">
              <a:avLst/>
            </a:prstGeom>
            <a:noFill/>
          </p:spPr>
          <p:txBody>
            <a:bodyPr vert="wordArtVert"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r>
                <a:rPr lang="en-US" sz="3600" b="1" cap="all" spc="0" dirty="0" smtClean="0">
                  <a:ln/>
                  <a:solidFill>
                    <a:srgbClr val="12B6A2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IT</a:t>
              </a:r>
              <a:r>
                <a:rPr lang="ru-RU" sz="4000" b="1" cap="all" spc="0" dirty="0" smtClean="0">
                  <a:ln/>
                  <a:solidFill>
                    <a:srgbClr val="12B6A2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a_CampusGrav" pitchFamily="82" charset="-52"/>
                </a:rPr>
                <a:t>-</a:t>
              </a:r>
              <a:r>
                <a:rPr lang="ru-RU" sz="2400" b="1" cap="all" spc="0" dirty="0" smtClean="0">
                  <a:ln/>
                  <a:solidFill>
                    <a:srgbClr val="12B6A2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a_CampusGrav" pitchFamily="82" charset="-52"/>
                </a:rPr>
                <a:t>праздники</a:t>
              </a:r>
              <a:endParaRPr lang="en-US" sz="2400" b="1" cap="all" spc="0" dirty="0" smtClean="0">
                <a:ln/>
                <a:solidFill>
                  <a:srgbClr val="12B6A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  <a:p>
              <a:endParaRPr lang="ru-RU" sz="5400" b="1" cap="all" spc="0" dirty="0">
                <a:ln/>
                <a:solidFill>
                  <a:srgbClr val="12B6A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09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1628800"/>
            <a:ext cx="59766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pruffi.ru/news/8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www.skolkovo.ru/public/media/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://www.edunews.ru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ru.wikipedia.org/wik</a:t>
            </a:r>
            <a:r>
              <a:rPr lang="en-US" dirty="0" err="1" smtClean="0">
                <a:hlinkClick r:id="rId5"/>
              </a:rPr>
              <a:t>i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>
                <a:hlinkClick r:id="rId6"/>
              </a:rPr>
              <a:t>http://www.clubcio.ru</a:t>
            </a:r>
            <a:r>
              <a:rPr lang="ru-RU" dirty="0" smtClean="0">
                <a:hlinkClick r:id="rId6"/>
              </a:rPr>
              <a:t>/</a:t>
            </a:r>
            <a:endParaRPr lang="en-US" dirty="0" smtClean="0"/>
          </a:p>
          <a:p>
            <a:endParaRPr lang="en-US" dirty="0"/>
          </a:p>
          <a:p>
            <a:r>
              <a:rPr lang="ru-RU" dirty="0">
                <a:hlinkClick r:id="rId7"/>
              </a:rPr>
              <a:t>http://</a:t>
            </a:r>
            <a:r>
              <a:rPr lang="ru-RU" dirty="0" smtClean="0">
                <a:hlinkClick r:id="rId7"/>
              </a:rPr>
              <a:t>www.calend.ru/holidays</a:t>
            </a:r>
            <a:endParaRPr lang="en-US" dirty="0" smtClean="0"/>
          </a:p>
          <a:p>
            <a:endParaRPr lang="ru-RU" dirty="0"/>
          </a:p>
          <a:p>
            <a:r>
              <a:rPr lang="ru-RU" dirty="0">
                <a:hlinkClick r:id="rId8"/>
              </a:rPr>
              <a:t>http://</a:t>
            </a:r>
            <a:r>
              <a:rPr lang="ru-RU" dirty="0" smtClean="0">
                <a:hlinkClick r:id="rId8"/>
              </a:rPr>
              <a:t>zhzh.info/news</a:t>
            </a:r>
            <a:endParaRPr lang="ru-RU" dirty="0" smtClean="0"/>
          </a:p>
          <a:p>
            <a:endParaRPr lang="en-US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www.coderussia.ru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33265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Используемые Интернет - ресурсы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050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293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pls</dc:creator>
  <cp:lastModifiedBy>pls</cp:lastModifiedBy>
  <cp:revision>26</cp:revision>
  <dcterms:created xsi:type="dcterms:W3CDTF">2014-12-04T07:19:46Z</dcterms:created>
  <dcterms:modified xsi:type="dcterms:W3CDTF">2014-12-29T17:38:11Z</dcterms:modified>
</cp:coreProperties>
</file>